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CFE21E4-0B27-483C-BE20-84C641F42527}"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CE06494-3BFC-4F10-9D4A-934F8ED5627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CFE21E4-0B27-483C-BE20-84C641F4252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CFE21E4-0B27-483C-BE20-84C641F4252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CFE21E4-0B27-483C-BE20-84C641F4252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CFE21E4-0B27-483C-BE20-84C641F4252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06494-3BFC-4F10-9D4A-934F8ED5627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CFE21E4-0B27-483C-BE20-84C641F42527}"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CFE21E4-0B27-483C-BE20-84C641F42527}"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CFE21E4-0B27-483C-BE20-84C641F42527}"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FE21E4-0B27-483C-BE20-84C641F42527}"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CFE21E4-0B27-483C-BE20-84C641F42527}"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06494-3BFC-4F10-9D4A-934F8ED562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CFE21E4-0B27-483C-BE20-84C641F42527}"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CE06494-3BFC-4F10-9D4A-934F8ED5627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1000"/>
            <a:lum/>
          </a:blip>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FE21E4-0B27-483C-BE20-84C641F42527}"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E06494-3BFC-4F10-9D4A-934F8ED5627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alphaModFix amt="26000"/>
            <a:lum/>
          </a:blip>
          <a:srcRect/>
          <a:stretch>
            <a:fillRect t="-3000" b="-3000"/>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1371600" y="1600200"/>
            <a:ext cx="7772400" cy="1470025"/>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uLnTx/>
                <a:uFillTx/>
                <a:latin typeface="+mj-lt"/>
                <a:ea typeface="+mj-ea"/>
                <a:cs typeface="+mj-cs"/>
              </a:rPr>
              <a:t>INDIAN INDUSTRIAL POLICY ON TOWARDS PAKISTAN INDUSTRIES</a:t>
            </a:r>
          </a:p>
        </p:txBody>
      </p:sp>
      <p:sp>
        <p:nvSpPr>
          <p:cNvPr id="5" name="Rectangle 4"/>
          <p:cNvSpPr/>
          <p:nvPr/>
        </p:nvSpPr>
        <p:spPr>
          <a:xfrm>
            <a:off x="1828800" y="5103674"/>
            <a:ext cx="7315200" cy="230832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wrap="square">
            <a:spAutoFit/>
            <a:sp3d extrusionH="25400" contourW="8890">
              <a:bevelT w="38100" h="31750"/>
              <a:contourClr>
                <a:schemeClr val="accent2">
                  <a:shade val="75000"/>
                </a:schemeClr>
              </a:contourClr>
            </a:sp3d>
          </a:bodyPr>
          <a:lstStyle/>
          <a:p>
            <a:pPr algn="ctr"/>
            <a:r>
              <a:rPr lang="en-US" sz="3600" dirty="0">
                <a:solidFill>
                  <a:srgbClr val="C00000"/>
                </a:solidFill>
                <a:latin typeface="Bodoni MT" pitchFamily="18" charset="0"/>
              </a:rPr>
              <a:t>Dr. </a:t>
            </a:r>
            <a:r>
              <a:rPr lang="en-US" sz="3600" dirty="0" err="1">
                <a:solidFill>
                  <a:srgbClr val="C00000"/>
                </a:solidFill>
                <a:latin typeface="Bodoni MT" pitchFamily="18" charset="0"/>
              </a:rPr>
              <a:t>Srinibash</a:t>
            </a:r>
            <a:r>
              <a:rPr lang="en-US" sz="3600" dirty="0">
                <a:solidFill>
                  <a:srgbClr val="C00000"/>
                </a:solidFill>
                <a:latin typeface="Bodoni MT" pitchFamily="18" charset="0"/>
              </a:rPr>
              <a:t> Dash</a:t>
            </a:r>
          </a:p>
          <a:p>
            <a:pPr algn="ctr"/>
            <a:r>
              <a:rPr lang="en-US" sz="3600" dirty="0">
                <a:solidFill>
                  <a:srgbClr val="C00000"/>
                </a:solidFill>
                <a:latin typeface="Bodoni MT" pitchFamily="18" charset="0"/>
              </a:rPr>
              <a:t>Associate Professor &amp; Head</a:t>
            </a:r>
          </a:p>
          <a:p>
            <a:pPr algn="ctr"/>
            <a:r>
              <a:rPr lang="en-US" sz="3600" dirty="0">
                <a:solidFill>
                  <a:srgbClr val="C00000"/>
                </a:solidFill>
                <a:latin typeface="Bodoni MT" pitchFamily="18" charset="0"/>
              </a:rPr>
              <a:t>School of Management</a:t>
            </a:r>
          </a:p>
          <a:p>
            <a:pPr algn="ctr"/>
            <a:r>
              <a:rPr lang="en-IN" sz="3600" dirty="0">
                <a:solidFill>
                  <a:srgbClr val="C00000"/>
                </a:solidFill>
                <a:latin typeface="Bodoni MT" pitchFamily="18" charset="0"/>
              </a:rPr>
              <a:t>GMU, SBP</a:t>
            </a:r>
            <a:endParaRPr lang="en-US" sz="3600" b="1" dirty="0">
              <a:ln w="11430"/>
              <a:solidFill>
                <a:srgbClr val="00B05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0" fill="hold">
                            <p:stCondLst>
                              <p:cond delay="1000"/>
                            </p:stCondLst>
                            <p:childTnLst>
                              <p:par>
                                <p:cTn id="11" presetID="4"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229600" cy="1143000"/>
          </a:xfrm>
        </p:spPr>
        <p:txBody>
          <a:bodyPr>
            <a:normAutofit fontScale="90000"/>
          </a:bodyPr>
          <a:lstStyle/>
          <a:p>
            <a:r>
              <a:rPr lang="en-US" sz="5400" b="1" dirty="0">
                <a:latin typeface="Andalus" pitchFamily="18" charset="-78"/>
                <a:cs typeface="Andalus" pitchFamily="18" charset="-78"/>
              </a:rPr>
              <a:t>POLICY  RECOMMENDATIONS </a:t>
            </a:r>
            <a:br>
              <a:rPr lang="en-US" sz="5400" b="1" dirty="0">
                <a:latin typeface="Andalus" pitchFamily="18" charset="-78"/>
                <a:cs typeface="Andalus" pitchFamily="18" charset="-78"/>
              </a:rPr>
            </a:br>
            <a:endParaRPr lang="en-US" dirty="0"/>
          </a:p>
        </p:txBody>
      </p:sp>
      <p:sp>
        <p:nvSpPr>
          <p:cNvPr id="3" name="Content Placeholder 2"/>
          <p:cNvSpPr>
            <a:spLocks noGrp="1"/>
          </p:cNvSpPr>
          <p:nvPr>
            <p:ph idx="1"/>
          </p:nvPr>
        </p:nvSpPr>
        <p:spPr>
          <a:xfrm>
            <a:off x="533400" y="1371600"/>
            <a:ext cx="8229600" cy="5181600"/>
          </a:xfrm>
        </p:spPr>
        <p:txBody>
          <a:bodyPr>
            <a:normAutofit/>
          </a:bodyPr>
          <a:lstStyle/>
          <a:p>
            <a:pPr algn="just"/>
            <a:r>
              <a:rPr lang="en-US" sz="2000" dirty="0"/>
              <a:t>It will be necessary to rationalize and simplify the technical barriers to trade and the sanitary and </a:t>
            </a:r>
            <a:r>
              <a:rPr lang="en-US" sz="2000" dirty="0" err="1"/>
              <a:t>phytosanitary</a:t>
            </a:r>
            <a:r>
              <a:rPr lang="en-US" sz="2000" dirty="0"/>
              <a:t> measures which are, in fact, acting as powerful deterrents to the exchange of goods. These are, in effect, NTBs that hinder the flow of goods. </a:t>
            </a:r>
          </a:p>
          <a:p>
            <a:pPr algn="just"/>
            <a:r>
              <a:rPr lang="en-US" sz="2000" dirty="0"/>
              <a:t>Visa restrictions on businessmen should be eased so that they can have long-duration multiple-entry visas that allow them visits to any number of cities without reporting to the police. Businessmen have to travel frequently to different places at short notice.</a:t>
            </a:r>
          </a:p>
          <a:p>
            <a:pPr algn="just"/>
            <a:r>
              <a:rPr lang="en-US" sz="2000" dirty="0"/>
              <a:t>Both countries should reactivate the South Asian Free Trade Area (SAFTA) and agree on a phasing-out of the sensitive list (of items that each country deems important for its economy) over the next few years. A restrictive list would nullify all the potential gains of preferential trade access.</a:t>
            </a:r>
          </a:p>
          <a:p>
            <a:pPr algn="just"/>
            <a:r>
              <a:rPr lang="en-US" sz="2000" dirty="0"/>
              <a:t>India, as the largest economy in the region, has to pursue a more vigorous process of dismantling “behind the border barriers” if it is to realize its potential.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childTnLst>
                    </p:cTn>
                  </p:par>
                  <p:par>
                    <p:cTn id="16" fill="hold">
                      <p:stCondLst>
                        <p:cond delay="indefinite"/>
                      </p:stCondLst>
                      <p:childTnLst>
                        <p:par>
                          <p:cTn id="17" fill="hold">
                            <p:stCondLst>
                              <p:cond delay="0"/>
                            </p:stCondLst>
                            <p:childTnLst>
                              <p:par>
                                <p:cTn id="18" presetID="2" presetClass="entr" presetSubtype="6"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arrow.wav"/>
                                        </p:tgtEl>
                                      </p:cMediaNode>
                                    </p:audio>
                                  </p:subTnLst>
                                </p:cTn>
                              </p:par>
                            </p:childTnLst>
                          </p:cTn>
                        </p:par>
                      </p:childTnLst>
                    </p:cTn>
                  </p:par>
                  <p:par>
                    <p:cTn id="22" fill="hold">
                      <p:stCondLst>
                        <p:cond delay="indefinite"/>
                      </p:stCondLst>
                      <p:childTnLst>
                        <p:par>
                          <p:cTn id="23" fill="hold">
                            <p:stCondLst>
                              <p:cond delay="0"/>
                            </p:stCondLst>
                            <p:childTnLst>
                              <p:par>
                                <p:cTn id="24" presetID="2" presetClass="entr" presetSubtype="6"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arrow.wav"/>
                                        </p:tgtEl>
                                      </p:cMediaNode>
                                    </p:audio>
                                  </p:subTnLst>
                                </p:cTn>
                              </p:par>
                            </p:childTnLst>
                          </p:cTn>
                        </p:par>
                      </p:childTnLst>
                    </p:cTn>
                  </p:par>
                  <p:par>
                    <p:cTn id="28" fill="hold">
                      <p:stCondLst>
                        <p:cond delay="indefinite"/>
                      </p:stCondLst>
                      <p:childTnLst>
                        <p:par>
                          <p:cTn id="29" fill="hold">
                            <p:stCondLst>
                              <p:cond delay="0"/>
                            </p:stCondLst>
                            <p:childTnLst>
                              <p:par>
                                <p:cTn id="30" presetID="2" presetClass="entr" presetSubtype="6"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alphaModFix amt="0"/>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3" descr="thank_you.jpg"/>
          <p:cNvPicPr>
            <a:picLocks noChangeAspect="1"/>
          </p:cNvPicPr>
          <p:nvPr/>
        </p:nvPicPr>
        <p:blipFill>
          <a:blip r:embed="rId4"/>
          <a:stretch>
            <a:fillRect/>
          </a:stretch>
        </p:blipFill>
        <p:spPr>
          <a:xfrm>
            <a:off x="1143000" y="1143000"/>
            <a:ext cx="7086600" cy="4800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93" decel="100000"/>
                                        <p:tgtEl>
                                          <p:spTgt spid="4"/>
                                        </p:tgtEl>
                                      </p:cBhvr>
                                    </p:animEffect>
                                    <p:animScale>
                                      <p:cBhvr>
                                        <p:cTn id="8" dur="193" decel="100000"/>
                                        <p:tgtEl>
                                          <p:spTgt spid="4"/>
                                        </p:tgtEl>
                                      </p:cBhvr>
                                      <p:from x="10000" y="10000"/>
                                      <p:to x="200000" y="450000"/>
                                    </p:animScale>
                                    <p:animScale>
                                      <p:cBhvr>
                                        <p:cTn id="9" dur="308" accel="100000" fill="hold">
                                          <p:stCondLst>
                                            <p:cond delay="193"/>
                                          </p:stCondLst>
                                        </p:cTn>
                                        <p:tgtEl>
                                          <p:spTgt spid="4"/>
                                        </p:tgtEl>
                                      </p:cBhvr>
                                      <p:from x="200000" y="450000"/>
                                      <p:to x="100000" y="100000"/>
                                    </p:animScale>
                                    <p:set>
                                      <p:cBhvr>
                                        <p:cTn id="10" dur="193" fill="hold"/>
                                        <p:tgtEl>
                                          <p:spTgt spid="4"/>
                                        </p:tgtEl>
                                        <p:attrNameLst>
                                          <p:attrName>ppt_x</p:attrName>
                                        </p:attrNameLst>
                                      </p:cBhvr>
                                      <p:to>
                                        <p:strVal val="(0.5)"/>
                                      </p:to>
                                    </p:set>
                                    <p:anim from="(0.5)" to="(#ppt_x)" calcmode="lin" valueType="num">
                                      <p:cBhvr>
                                        <p:cTn id="11" dur="308" accel="100000" fill="hold">
                                          <p:stCondLst>
                                            <p:cond delay="193"/>
                                          </p:stCondLst>
                                        </p:cTn>
                                        <p:tgtEl>
                                          <p:spTgt spid="4"/>
                                        </p:tgtEl>
                                        <p:attrNameLst>
                                          <p:attrName>ppt_x</p:attrName>
                                        </p:attrNameLst>
                                      </p:cBhvr>
                                    </p:anim>
                                    <p:set>
                                      <p:cBhvr>
                                        <p:cTn id="12" dur="193" fill="hold"/>
                                        <p:tgtEl>
                                          <p:spTgt spid="4"/>
                                        </p:tgtEl>
                                        <p:attrNameLst>
                                          <p:attrName>ppt_y</p:attrName>
                                        </p:attrNameLst>
                                      </p:cBhvr>
                                      <p:to>
                                        <p:strVal val="(#ppt_y+0.4)"/>
                                      </p:to>
                                    </p:set>
                                    <p:anim from="(#ppt_y+0.4)" to="(#ppt_y)" calcmode="lin" valueType="num">
                                      <p:cBhvr>
                                        <p:cTn id="13" dur="308" accel="100000" fill="hold">
                                          <p:stCondLst>
                                            <p:cond delay="193"/>
                                          </p:stCondLst>
                                        </p:cTn>
                                        <p:tgtEl>
                                          <p:spTgt spid="4"/>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idx="1"/>
          </p:nvPr>
        </p:nvSpPr>
        <p:spPr/>
        <p:txBody>
          <a:bodyPr>
            <a:normAutofit/>
          </a:bodyPr>
          <a:lstStyle/>
          <a:p>
            <a:r>
              <a:rPr lang="en-US" sz="2400" b="1" dirty="0">
                <a:latin typeface="Andalus" pitchFamily="18" charset="-78"/>
                <a:cs typeface="Andalus" pitchFamily="18" charset="-78"/>
              </a:rPr>
              <a:t>India Pakistan Chamber of Commerce and Industry – policy adopted by India.</a:t>
            </a:r>
          </a:p>
          <a:p>
            <a:r>
              <a:rPr lang="en-US" sz="2400" b="1" dirty="0">
                <a:latin typeface="Andalus" pitchFamily="18" charset="-78"/>
                <a:cs typeface="Andalus" pitchFamily="18" charset="-78"/>
              </a:rPr>
              <a:t>India Pakistan Chamber of Commerce and Industry – policy adopted by Pakistan. </a:t>
            </a:r>
          </a:p>
          <a:p>
            <a:r>
              <a:rPr lang="en-US" sz="2400" b="1" dirty="0">
                <a:latin typeface="Andalus" pitchFamily="18" charset="-78"/>
                <a:cs typeface="Andalus" pitchFamily="18" charset="-78"/>
              </a:rPr>
              <a:t>Manufacturing sector</a:t>
            </a:r>
          </a:p>
          <a:p>
            <a:r>
              <a:rPr lang="en-US" sz="2400" b="1" dirty="0">
                <a:latin typeface="Andalus" pitchFamily="18" charset="-78"/>
                <a:cs typeface="Andalus" pitchFamily="18" charset="-78"/>
              </a:rPr>
              <a:t>Non-manufacturing sector</a:t>
            </a:r>
          </a:p>
          <a:p>
            <a:r>
              <a:rPr lang="en-US" sz="2400" b="1" dirty="0">
                <a:latin typeface="Andalus" pitchFamily="18" charset="-78"/>
                <a:cs typeface="Andalus" pitchFamily="18" charset="-78"/>
              </a:rPr>
              <a:t>Current State of Bilateral trade between Indian &amp; Pakistan </a:t>
            </a:r>
          </a:p>
          <a:p>
            <a:r>
              <a:rPr lang="en-US" sz="2400" b="1" dirty="0">
                <a:latin typeface="Andalus" pitchFamily="18" charset="-78"/>
                <a:cs typeface="Andalus" pitchFamily="18" charset="-78"/>
              </a:rPr>
              <a:t>POLICY  RECOMMENDATIONS </a:t>
            </a:r>
          </a:p>
          <a:p>
            <a:endParaRPr lang="en-US"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arrow.wav"/>
                                        </p:tgtEl>
                                      </p:cMediaNode>
                                    </p:audio>
                                  </p:sub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arrow.wav"/>
                                        </p:tgtEl>
                                      </p:cMediaNode>
                                    </p:audio>
                                  </p:sub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arrow.wav"/>
                                        </p:tgtEl>
                                      </p:cMediaNode>
                                    </p:audio>
                                  </p:sub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6"/>
                                            </p:cond>
                                          </p:stCondLst>
                                          <p:endCondLst>
                                            <p:cond evt="onStopAudio" delay="0">
                                              <p:tgtEl>
                                                <p:sldTgt/>
                                              </p:tgtEl>
                                            </p:cond>
                                          </p:endCondLst>
                                        </p:cTn>
                                        <p:tgtEl>
                                          <p:sndTgt r:embed="rId3" name="arrow.wav"/>
                                        </p:tgtEl>
                                      </p:cMediaNode>
                                    </p:audio>
                                  </p:sub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2"/>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8229600" cy="1143000"/>
          </a:xfrm>
        </p:spPr>
        <p:txBody>
          <a:bodyPr>
            <a:noAutofit/>
          </a:bodyPr>
          <a:lstStyle/>
          <a:p>
            <a:r>
              <a:rPr lang="en-US" sz="4000" dirty="0">
                <a:latin typeface="Andalus" pitchFamily="18" charset="-78"/>
                <a:cs typeface="Andalus" pitchFamily="18" charset="-78"/>
              </a:rPr>
              <a:t>India Pakistan Chamber of Commerce and Industry – policy adopted by India </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a:t>Removing government controls and creating an atmosphere of trust and transparency to promote industrialization and trades.</a:t>
            </a:r>
            <a:br>
              <a:rPr lang="en-US" dirty="0"/>
            </a:br>
            <a:endParaRPr lang="en-US" dirty="0"/>
          </a:p>
          <a:p>
            <a:pPr>
              <a:buFont typeface="Wingdings" pitchFamily="2" charset="2"/>
              <a:buChar char="Ø"/>
            </a:pPr>
            <a:r>
              <a:rPr lang="en-US" dirty="0"/>
              <a:t>Simplification of commercial and legal procedures and bringing down transaction costs.</a:t>
            </a:r>
            <a:br>
              <a:rPr lang="en-US" dirty="0"/>
            </a:br>
            <a:endParaRPr lang="en-US" dirty="0"/>
          </a:p>
          <a:p>
            <a:pPr>
              <a:buFont typeface="Wingdings" pitchFamily="2" charset="2"/>
              <a:buChar char="Ø"/>
            </a:pPr>
            <a:r>
              <a:rPr lang="en-US" dirty="0"/>
              <a:t>Simplification of levies and duties on inputs used in export products.</a:t>
            </a:r>
            <a:br>
              <a:rPr lang="en-US" dirty="0"/>
            </a:br>
            <a:endParaRPr lang="en-US" dirty="0"/>
          </a:p>
          <a:p>
            <a:pPr>
              <a:buFont typeface="Wingdings" pitchFamily="2" charset="2"/>
              <a:buChar char="Ø"/>
            </a:pPr>
            <a:r>
              <a:rPr lang="en-US" dirty="0"/>
              <a:t>Facilitating technological and infrastructural up gradation of all the sectors of the Indian economy, especially through imports and thereby increasing value addition and productivity, while attaining global standards of quality.</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arrow.wav"/>
                                        </p:tgtEl>
                                      </p:cMediaNode>
                                    </p:audio>
                                  </p:sub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arrow.wav"/>
                                        </p:tgtEl>
                                      </p:cMediaNode>
                                    </p:audio>
                                  </p:sub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a:t>Neutralizing inverted duty structures and ensuring that India's domestic sectors are not disadvantaged in the Free Trade Agreements / Regional Trade Agreements / Preferential Trade Agreements that India enters into in order to enhance exports.</a:t>
            </a:r>
            <a:br>
              <a:rPr lang="en-US" dirty="0"/>
            </a:br>
            <a:endParaRPr lang="en-US" dirty="0"/>
          </a:p>
          <a:p>
            <a:pPr>
              <a:buFont typeface="Wingdings" pitchFamily="2" charset="2"/>
              <a:buChar char="Ø"/>
            </a:pPr>
            <a:r>
              <a:rPr lang="en-US" dirty="0"/>
              <a:t>Modernization of infrastructural network, both physical and virtual, related to the entire Foreign Trade chain, to global standards.</a:t>
            </a:r>
            <a:br>
              <a:rPr lang="en-US" dirty="0"/>
            </a:br>
            <a:endParaRPr lang="en-US" dirty="0"/>
          </a:p>
          <a:p>
            <a:pPr>
              <a:buFont typeface="Wingdings" pitchFamily="2" charset="2"/>
              <a:buChar char="Ø"/>
            </a:pPr>
            <a:r>
              <a:rPr lang="en-US" dirty="0"/>
              <a:t>Revitalizing the Board of Trade by redefining its role.</a:t>
            </a:r>
            <a:br>
              <a:rPr lang="en-US" dirty="0"/>
            </a:br>
            <a:endParaRPr lang="en-US" dirty="0"/>
          </a:p>
          <a:p>
            <a:pPr>
              <a:buFont typeface="Wingdings" pitchFamily="2" charset="2"/>
              <a:buChar char="Ø"/>
            </a:pPr>
            <a:r>
              <a:rPr lang="en-US" dirty="0"/>
              <a:t>Involving Indian embassies as an important member of export strategy and linking all commercial houses at international locations through an electronic platform for real time trade intelligence, inquiry and information dissemination.</a:t>
            </a:r>
          </a:p>
        </p:txBody>
      </p:sp>
      <p:sp>
        <p:nvSpPr>
          <p:cNvPr id="4" name="Title 1"/>
          <p:cNvSpPr>
            <a:spLocks noGrp="1"/>
          </p:cNvSpPr>
          <p:nvPr>
            <p:ph type="title"/>
          </p:nvPr>
        </p:nvSpPr>
        <p:spPr>
          <a:xfrm>
            <a:off x="914400" y="685800"/>
            <a:ext cx="8229600" cy="1143000"/>
          </a:xfrm>
        </p:spPr>
        <p:txBody>
          <a:bodyPr>
            <a:noAutofit/>
          </a:bodyPr>
          <a:lstStyle/>
          <a:p>
            <a:r>
              <a:rPr lang="en-US" sz="4000" dirty="0">
                <a:latin typeface="Andalus" pitchFamily="18" charset="-78"/>
                <a:cs typeface="Andalus" pitchFamily="18" charset="-78"/>
              </a:rPr>
              <a:t>India Pakistan Chamber of Commerce and Industry – policy adopted by India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arrow.wav"/>
                                        </p:tgtEl>
                                      </p:cMediaNode>
                                    </p:audio>
                                  </p:sub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arrow.wav"/>
                                        </p:tgtEl>
                                      </p:cMediaNode>
                                    </p:audio>
                                  </p:sub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95400"/>
            <a:ext cx="8229600" cy="1143000"/>
          </a:xfrm>
        </p:spPr>
        <p:txBody>
          <a:bodyPr>
            <a:normAutofit fontScale="90000"/>
          </a:bodyPr>
          <a:lstStyle/>
          <a:p>
            <a:r>
              <a:rPr lang="en-US" sz="4000" b="1" dirty="0">
                <a:latin typeface="Andalus" pitchFamily="18" charset="-78"/>
                <a:cs typeface="Andalus" pitchFamily="18" charset="-78"/>
              </a:rPr>
              <a:t>India Pakistan Chamber of Commerce and Industry – policy adopted by Pakistan.</a:t>
            </a:r>
            <a:r>
              <a:rPr lang="en-US" sz="3600" b="1" dirty="0">
                <a:latin typeface="Andalus" pitchFamily="18" charset="-78"/>
                <a:cs typeface="Andalus" pitchFamily="18" charset="-78"/>
              </a:rPr>
              <a:t> </a:t>
            </a:r>
            <a:br>
              <a:rPr lang="en-US" sz="5400" b="1" dirty="0">
                <a:latin typeface="Andalus" pitchFamily="18" charset="-78"/>
                <a:cs typeface="Andalus" pitchFamily="18" charset="-78"/>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Unlike the previous reservation of </a:t>
            </a:r>
            <a:r>
              <a:rPr lang="en-US" b="1" dirty="0"/>
              <a:t>foreign investment</a:t>
            </a:r>
            <a:r>
              <a:rPr lang="en-US" dirty="0"/>
              <a:t> in manufacturing sectors only, the new liberal investment policy allows investments in almost all sectors. </a:t>
            </a:r>
            <a:r>
              <a:rPr lang="en-US" b="1" dirty="0"/>
              <a:t>Foreign investment in Pakistani market</a:t>
            </a:r>
            <a:r>
              <a:rPr lang="en-US" dirty="0"/>
              <a:t> are now allowed in sectors like -</a:t>
            </a:r>
          </a:p>
          <a:p>
            <a:pPr lvl="1">
              <a:buFont typeface="Wingdings" pitchFamily="2" charset="2"/>
              <a:buChar char="v"/>
            </a:pPr>
            <a:r>
              <a:rPr lang="en-US" dirty="0"/>
              <a:t>Service</a:t>
            </a:r>
          </a:p>
          <a:p>
            <a:pPr lvl="1">
              <a:buFont typeface="Wingdings" pitchFamily="2" charset="2"/>
              <a:buChar char="v"/>
            </a:pPr>
            <a:r>
              <a:rPr lang="en-US" dirty="0"/>
              <a:t>Infrastructure</a:t>
            </a:r>
          </a:p>
          <a:p>
            <a:pPr lvl="1">
              <a:buFont typeface="Wingdings" pitchFamily="2" charset="2"/>
              <a:buChar char="v"/>
            </a:pPr>
            <a:r>
              <a:rPr lang="en-US" dirty="0"/>
              <a:t>Social and Agriculture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12"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par>
                          <p:cTn id="16" fill="hold">
                            <p:stCondLst>
                              <p:cond delay="500"/>
                            </p:stCondLst>
                            <p:childTnLst>
                              <p:par>
                                <p:cTn id="17" presetID="2" presetClass="entr" presetSubtype="12" fill="hold"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arrow.wav"/>
                                        </p:tgtEl>
                                      </p:cMediaNode>
                                    </p:audio>
                                  </p:subTnLst>
                                </p:cTn>
                              </p:par>
                            </p:childTnLst>
                          </p:cTn>
                        </p:par>
                        <p:par>
                          <p:cTn id="21" fill="hold">
                            <p:stCondLst>
                              <p:cond delay="1500"/>
                            </p:stCondLst>
                            <p:childTnLst>
                              <p:par>
                                <p:cTn id="22" presetID="2" presetClass="entr" presetSubtype="12" fill="hold"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arrow.wav"/>
                                        </p:tgtEl>
                                      </p:cMediaNode>
                                    </p:audio>
                                  </p:subTnLst>
                                </p:cTn>
                              </p:par>
                            </p:childTnLst>
                          </p:cTn>
                        </p:par>
                        <p:par>
                          <p:cTn id="26" fill="hold">
                            <p:stCondLst>
                              <p:cond delay="2000"/>
                            </p:stCondLst>
                            <p:childTnLst>
                              <p:par>
                                <p:cTn id="27" presetID="2" presetClass="entr" presetSubtype="12" fill="hold"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a:bodyPr>
          <a:lstStyle/>
          <a:p>
            <a:r>
              <a:rPr lang="en-US" sz="5400" dirty="0">
                <a:latin typeface="Andalus" pitchFamily="18" charset="-78"/>
                <a:cs typeface="Andalus" pitchFamily="18" charset="-78"/>
              </a:rPr>
              <a:t>Manufacturing Sector</a:t>
            </a:r>
          </a:p>
        </p:txBody>
      </p:sp>
      <p:sp>
        <p:nvSpPr>
          <p:cNvPr id="3" name="Content Placeholder 2"/>
          <p:cNvSpPr>
            <a:spLocks noGrp="1"/>
          </p:cNvSpPr>
          <p:nvPr>
            <p:ph idx="1"/>
          </p:nvPr>
        </p:nvSpPr>
        <p:spPr>
          <a:xfrm>
            <a:off x="457200" y="1935480"/>
            <a:ext cx="8229600" cy="4617720"/>
          </a:xfrm>
        </p:spPr>
        <p:txBody>
          <a:bodyPr>
            <a:normAutofit fontScale="85000" lnSpcReduction="20000"/>
          </a:bodyPr>
          <a:lstStyle/>
          <a:p>
            <a:pPr algn="just">
              <a:buFont typeface="Wingdings" pitchFamily="2" charset="2"/>
              <a:buChar char="Ø"/>
            </a:pPr>
            <a:r>
              <a:rPr lang="en-US" dirty="0"/>
              <a:t>100% equity holding is allowed to the foreign investors on industrial projects, which do not require any formal permission from the </a:t>
            </a:r>
            <a:r>
              <a:rPr lang="en-US" b="1" dirty="0"/>
              <a:t>Government of Pakistan</a:t>
            </a:r>
            <a:r>
              <a:rPr lang="en-US" dirty="0"/>
              <a:t>.</a:t>
            </a:r>
          </a:p>
          <a:p>
            <a:pPr algn="just">
              <a:buNone/>
            </a:pPr>
            <a:endParaRPr lang="en-US" dirty="0"/>
          </a:p>
          <a:p>
            <a:pPr algn="just">
              <a:buFont typeface="Wingdings" pitchFamily="2" charset="2"/>
              <a:buChar char="Ø"/>
            </a:pPr>
            <a:r>
              <a:rPr lang="en-US" dirty="0"/>
              <a:t>No Objection Certificates (NOC) is not required for setting-up a </a:t>
            </a:r>
            <a:r>
              <a:rPr lang="en-US" b="1" dirty="0"/>
              <a:t>business unit in Pakistan</a:t>
            </a:r>
            <a:r>
              <a:rPr lang="en-US" dirty="0"/>
              <a:t> except for areas that are marked as negative for business development.</a:t>
            </a:r>
          </a:p>
          <a:p>
            <a:pPr algn="just">
              <a:buNone/>
            </a:pPr>
            <a:endParaRPr lang="en-US" dirty="0"/>
          </a:p>
          <a:p>
            <a:pPr algn="just">
              <a:buFont typeface="Wingdings" pitchFamily="2" charset="2"/>
              <a:buChar char="Ø"/>
            </a:pPr>
            <a:r>
              <a:rPr lang="en-US" dirty="0"/>
              <a:t>Government permission / sanction is not required for setting up industry, along lines like:</a:t>
            </a:r>
          </a:p>
          <a:p>
            <a:pPr lvl="2">
              <a:buFont typeface="Wingdings" pitchFamily="2" charset="2"/>
              <a:buChar char="v"/>
            </a:pPr>
            <a:r>
              <a:rPr lang="en-US" sz="2600" dirty="0"/>
              <a:t>Term of business,</a:t>
            </a:r>
          </a:p>
          <a:p>
            <a:pPr lvl="2">
              <a:buFont typeface="Wingdings" pitchFamily="2" charset="2"/>
              <a:buChar char="v"/>
            </a:pPr>
            <a:r>
              <a:rPr lang="en-US" sz="2600" dirty="0"/>
              <a:t>Field of activity,</a:t>
            </a:r>
          </a:p>
          <a:p>
            <a:pPr lvl="2">
              <a:buFont typeface="Wingdings" pitchFamily="2" charset="2"/>
              <a:buChar char="v"/>
            </a:pPr>
            <a:r>
              <a:rPr lang="en-US" sz="2600" dirty="0"/>
              <a:t>Location of business activity,</a:t>
            </a:r>
          </a:p>
          <a:p>
            <a:pPr lvl="2">
              <a:buFont typeface="Wingdings" pitchFamily="2" charset="2"/>
              <a:buChar char="v"/>
            </a:pPr>
            <a:r>
              <a:rPr lang="en-US" sz="2600" dirty="0"/>
              <a:t>Size of business.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arrow.wav"/>
                                        </p:tgtEl>
                                      </p:cMediaNode>
                                    </p:audio>
                                  </p:sub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arrow.wav"/>
                                        </p:tgtEl>
                                      </p:cMediaNode>
                                    </p:audio>
                                  </p:subTnLst>
                                </p:cTn>
                              </p:par>
                            </p:childTnLst>
                          </p:cTn>
                        </p:par>
                        <p:par>
                          <p:cTn id="28" fill="hold">
                            <p:stCondLst>
                              <p:cond delay="500"/>
                            </p:stCondLst>
                            <p:childTnLst>
                              <p:par>
                                <p:cTn id="29" presetID="2" presetClass="entr" presetSubtype="4" fill="hold" nodeType="afterEffect">
                                  <p:stCondLst>
                                    <p:cond delay="100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arrow.wav"/>
                                        </p:tgtEl>
                                      </p:cMediaNode>
                                    </p:audio>
                                  </p:subTnLst>
                                </p:cTn>
                              </p:par>
                            </p:childTnLst>
                          </p:cTn>
                        </p:par>
                        <p:par>
                          <p:cTn id="33" fill="hold">
                            <p:stCondLst>
                              <p:cond delay="2000"/>
                            </p:stCondLst>
                            <p:childTnLst>
                              <p:par>
                                <p:cTn id="34" presetID="2" presetClass="entr" presetSubtype="4"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arrow.wav"/>
                                        </p:tgtEl>
                                      </p:cMediaNode>
                                    </p:audio>
                                  </p:subTnLst>
                                </p:cTn>
                              </p:par>
                            </p:childTnLst>
                          </p:cTn>
                        </p:par>
                        <p:par>
                          <p:cTn id="38" fill="hold">
                            <p:stCondLst>
                              <p:cond delay="2500"/>
                            </p:stCondLst>
                            <p:childTnLst>
                              <p:par>
                                <p:cTn id="39" presetID="2" presetClass="entr" presetSubtype="4" fill="hold"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arrow.wav"/>
                                        </p:tgtEl>
                                      </p:cMediaNode>
                                    </p:audio>
                                  </p:subTnLst>
                                </p:cTn>
                              </p:par>
                            </p:childTnLst>
                          </p:cTn>
                        </p:par>
                        <p:par>
                          <p:cTn id="43" fill="hold">
                            <p:stCondLst>
                              <p:cond delay="3000"/>
                            </p:stCondLst>
                            <p:childTnLst>
                              <p:par>
                                <p:cTn id="44" presetID="2" presetClass="entr" presetSubtype="4" fill="hold" nodeType="after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 calcmode="lin" valueType="num">
                                      <p:cBhvr additive="base">
                                        <p:cTn id="4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8" end="8"/>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4"/>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lstStyle/>
          <a:p>
            <a:r>
              <a:rPr lang="en-US" dirty="0">
                <a:latin typeface="+mn-lt"/>
              </a:rPr>
              <a:t>Non-manufacturing sector</a:t>
            </a:r>
          </a:p>
        </p:txBody>
      </p:sp>
      <p:sp>
        <p:nvSpPr>
          <p:cNvPr id="3" name="Content Placeholder 2"/>
          <p:cNvSpPr>
            <a:spLocks noGrp="1"/>
          </p:cNvSpPr>
          <p:nvPr>
            <p:ph idx="1"/>
          </p:nvPr>
        </p:nvSpPr>
        <p:spPr/>
        <p:txBody>
          <a:bodyPr>
            <a:normAutofit/>
          </a:bodyPr>
          <a:lstStyle/>
          <a:p>
            <a:pPr algn="just"/>
            <a:r>
              <a:rPr lang="en-US" dirty="0"/>
              <a:t>Registration of the companies with Security Exchange Commission of Pakistan under the Companies Ordinance, 1984 is a must. Further, the State Bank of Pakistan's relevant provisions are to be met accordingly for making investment in Pakistan or setting up a business in Pakistan. The government of Pakistan has further eased the investment norms for Pakistani repatriates to facilitate investment in Pakistan's domestic market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4" presetClass="entr" presetSubtype="16"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ox(in)">
                                      <p:cBhvr>
                                        <p:cTn id="13" dur="500"/>
                                        <p:tgtEl>
                                          <p:spTgt spid="3">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4693920"/>
          </a:xfrm>
        </p:spPr>
        <p:txBody>
          <a:bodyPr>
            <a:normAutofit fontScale="70000" lnSpcReduction="20000"/>
          </a:bodyPr>
          <a:lstStyle/>
          <a:p>
            <a:pPr>
              <a:buNone/>
            </a:pPr>
            <a:r>
              <a:rPr lang="en-US" sz="3400" b="1" dirty="0"/>
              <a:t>	Mr. </a:t>
            </a:r>
            <a:r>
              <a:rPr lang="en-US" sz="3400" b="1" dirty="0" err="1"/>
              <a:t>Azher</a:t>
            </a:r>
            <a:r>
              <a:rPr lang="en-US" sz="3400" b="1" dirty="0"/>
              <a:t> </a:t>
            </a:r>
            <a:r>
              <a:rPr lang="en-US" sz="3400" b="1" dirty="0" err="1"/>
              <a:t>Saeed</a:t>
            </a:r>
            <a:r>
              <a:rPr lang="en-US" sz="3400" b="1" dirty="0"/>
              <a:t> Butt, co-president, India Pakistan Chamber of Commerce and Industry announced:</a:t>
            </a:r>
            <a:br>
              <a:rPr lang="en-US" sz="3400" dirty="0"/>
            </a:br>
            <a:endParaRPr lang="en-US" sz="3400" dirty="0"/>
          </a:p>
          <a:p>
            <a:pPr>
              <a:lnSpc>
                <a:spcPct val="120000"/>
              </a:lnSpc>
              <a:buFont typeface="Wingdings" pitchFamily="2" charset="2"/>
              <a:buChar char="Ø"/>
            </a:pPr>
            <a:r>
              <a:rPr lang="en-US" sz="2900" dirty="0"/>
              <a:t>Investment guarantees to promote joint ventures</a:t>
            </a:r>
          </a:p>
          <a:p>
            <a:pPr algn="just">
              <a:lnSpc>
                <a:spcPct val="120000"/>
              </a:lnSpc>
              <a:buFont typeface="Wingdings" pitchFamily="2" charset="2"/>
              <a:buChar char="Ø"/>
            </a:pPr>
            <a:r>
              <a:rPr lang="en-US" sz="2900" dirty="0"/>
              <a:t>Relaxation visa restrictions for businessmen and visitors on either side of the borders</a:t>
            </a:r>
          </a:p>
          <a:p>
            <a:pPr algn="just">
              <a:lnSpc>
                <a:spcPct val="120000"/>
              </a:lnSpc>
              <a:buFont typeface="Wingdings" pitchFamily="2" charset="2"/>
              <a:buChar char="Ø"/>
            </a:pPr>
            <a:r>
              <a:rPr lang="en-US" sz="2900" dirty="0"/>
              <a:t>Identification of items of trade and investment</a:t>
            </a:r>
          </a:p>
          <a:p>
            <a:pPr algn="just">
              <a:lnSpc>
                <a:spcPct val="120000"/>
              </a:lnSpc>
              <a:buFont typeface="Wingdings" pitchFamily="2" charset="2"/>
              <a:buChar char="Ø"/>
            </a:pPr>
            <a:r>
              <a:rPr lang="en-US" sz="2900" dirty="0"/>
              <a:t>Boosting bilateral trade</a:t>
            </a:r>
          </a:p>
          <a:p>
            <a:pPr algn="just">
              <a:lnSpc>
                <a:spcPct val="120000"/>
              </a:lnSpc>
              <a:buFont typeface="Wingdings" pitchFamily="2" charset="2"/>
              <a:buChar char="Ø"/>
            </a:pPr>
            <a:r>
              <a:rPr lang="en-US" sz="2900" dirty="0"/>
              <a:t>Setting up web portal for executing online business dealings</a:t>
            </a:r>
          </a:p>
          <a:p>
            <a:pPr algn="just">
              <a:lnSpc>
                <a:spcPct val="120000"/>
              </a:lnSpc>
              <a:buFont typeface="Wingdings" pitchFamily="2" charset="2"/>
              <a:buChar char="Ø"/>
            </a:pPr>
            <a:r>
              <a:rPr lang="en-US" sz="2900" dirty="0"/>
              <a:t>Arresting illegal trade between the two countries</a:t>
            </a:r>
          </a:p>
          <a:p>
            <a:pPr algn="just">
              <a:lnSpc>
                <a:spcPct val="120000"/>
              </a:lnSpc>
              <a:buFont typeface="Wingdings" pitchFamily="2" charset="2"/>
              <a:buChar char="Ø"/>
            </a:pPr>
            <a:r>
              <a:rPr lang="en-US" sz="2900" dirty="0"/>
              <a:t>Revising shipping agreement</a:t>
            </a:r>
          </a:p>
          <a:p>
            <a:pPr algn="just">
              <a:lnSpc>
                <a:spcPct val="120000"/>
              </a:lnSpc>
              <a:buFont typeface="Wingdings" pitchFamily="2" charset="2"/>
              <a:buChar char="Ø"/>
            </a:pPr>
            <a:r>
              <a:rPr lang="en-US" sz="2900" dirty="0"/>
              <a:t>Emphasizing the role of media in changing the mindset of both the countries</a:t>
            </a:r>
          </a:p>
        </p:txBody>
      </p:sp>
      <p:sp>
        <p:nvSpPr>
          <p:cNvPr id="4" name="Title 1"/>
          <p:cNvSpPr>
            <a:spLocks noGrp="1"/>
          </p:cNvSpPr>
          <p:nvPr>
            <p:ph type="title"/>
          </p:nvPr>
        </p:nvSpPr>
        <p:spPr>
          <a:xfrm>
            <a:off x="533400" y="533400"/>
            <a:ext cx="8229600" cy="1143000"/>
          </a:xfrm>
        </p:spPr>
        <p:txBody>
          <a:bodyPr/>
          <a:lstStyle/>
          <a:p>
            <a:r>
              <a:rPr lang="en-US" dirty="0">
                <a:latin typeface="+mn-lt"/>
              </a:rPr>
              <a:t>Non-manufacturing sector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p:stCondLst>
                        <p:cond delay="indefinite"/>
                      </p:stCondLst>
                      <p:childTnLst>
                        <p:par>
                          <p:cTn id="11" fill="hold">
                            <p:stCondLst>
                              <p:cond delay="0"/>
                            </p:stCondLst>
                            <p:childTnLst>
                              <p:par>
                                <p:cTn id="12" presetID="2"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3" name="arrow.wav"/>
                                        </p:tgtEl>
                                      </p:cMediaNode>
                                    </p:audio>
                                  </p:subTnLst>
                                </p:cTn>
                              </p:par>
                            </p:childTnLst>
                          </p:cTn>
                        </p:par>
                        <p:par>
                          <p:cTn id="16" fill="hold">
                            <p:stCondLst>
                              <p:cond delay="500"/>
                            </p:stCondLst>
                            <p:childTnLst>
                              <p:par>
                                <p:cTn id="17" presetID="2" presetClass="entr" presetSubtype="12" fill="hold" grpId="0"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arrow.wav"/>
                                        </p:tgtEl>
                                      </p:cMediaNode>
                                    </p:audio>
                                  </p:subTnLst>
                                </p:cTn>
                              </p:par>
                            </p:childTnLst>
                          </p:cTn>
                        </p:par>
                        <p:par>
                          <p:cTn id="21" fill="hold">
                            <p:stCondLst>
                              <p:cond delay="1500"/>
                            </p:stCondLst>
                            <p:childTnLst>
                              <p:par>
                                <p:cTn id="22" presetID="2" presetClass="entr" presetSubtype="12" fill="hold" grpId="0" nodeType="afterEffect">
                                  <p:stCondLst>
                                    <p:cond delay="50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arrow.wav"/>
                                        </p:tgtEl>
                                      </p:cMediaNode>
                                    </p:audio>
                                  </p:subTnLst>
                                </p:cTn>
                              </p:par>
                            </p:childTnLst>
                          </p:cTn>
                        </p:par>
                        <p:par>
                          <p:cTn id="26" fill="hold">
                            <p:stCondLst>
                              <p:cond delay="2500"/>
                            </p:stCondLst>
                            <p:childTnLst>
                              <p:par>
                                <p:cTn id="27" presetID="2" presetClass="entr" presetSubtype="12" fill="hold" grpId="0" nodeType="afterEffect">
                                  <p:stCondLst>
                                    <p:cond delay="50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arrow.wav"/>
                                        </p:tgtEl>
                                      </p:cMediaNode>
                                    </p:audio>
                                  </p:subTnLst>
                                </p:cTn>
                              </p:par>
                            </p:childTnLst>
                          </p:cTn>
                        </p:par>
                        <p:par>
                          <p:cTn id="31" fill="hold">
                            <p:stCondLst>
                              <p:cond delay="3500"/>
                            </p:stCondLst>
                            <p:childTnLst>
                              <p:par>
                                <p:cTn id="32" presetID="2" presetClass="entr" presetSubtype="12" fill="hold" grpId="0" nodeType="afterEffect">
                                  <p:stCondLst>
                                    <p:cond delay="50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2"/>
                                            </p:cond>
                                          </p:stCondLst>
                                          <p:endCondLst>
                                            <p:cond evt="onStopAudio" delay="0">
                                              <p:tgtEl>
                                                <p:sldTgt/>
                                              </p:tgtEl>
                                            </p:cond>
                                          </p:endCondLst>
                                        </p:cTn>
                                        <p:tgtEl>
                                          <p:sndTgt r:embed="rId3" name="arrow.wav"/>
                                        </p:tgtEl>
                                      </p:cMediaNode>
                                    </p:audio>
                                  </p:subTnLst>
                                </p:cTn>
                              </p:par>
                            </p:childTnLst>
                          </p:cTn>
                        </p:par>
                        <p:par>
                          <p:cTn id="36" fill="hold">
                            <p:stCondLst>
                              <p:cond delay="4500"/>
                            </p:stCondLst>
                            <p:childTnLst>
                              <p:par>
                                <p:cTn id="37" presetID="2" presetClass="entr" presetSubtype="12" fill="hold" grpId="0" nodeType="afterEffect">
                                  <p:stCondLst>
                                    <p:cond delay="50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3" name="arrow.wav"/>
                                        </p:tgtEl>
                                      </p:cMediaNode>
                                    </p:audio>
                                  </p:subTnLst>
                                </p:cTn>
                              </p:par>
                            </p:childTnLst>
                          </p:cTn>
                        </p:par>
                        <p:par>
                          <p:cTn id="41" fill="hold">
                            <p:stCondLst>
                              <p:cond delay="5500"/>
                            </p:stCondLst>
                            <p:childTnLst>
                              <p:par>
                                <p:cTn id="42" presetID="2" presetClass="entr" presetSubtype="12" fill="hold" grpId="0" nodeType="afterEffect">
                                  <p:stCondLst>
                                    <p:cond delay="50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2"/>
                                            </p:cond>
                                          </p:stCondLst>
                                          <p:endCondLst>
                                            <p:cond evt="onStopAudio" delay="0">
                                              <p:tgtEl>
                                                <p:sldTgt/>
                                              </p:tgtEl>
                                            </p:cond>
                                          </p:endCondLst>
                                        </p:cTn>
                                        <p:tgtEl>
                                          <p:sndTgt r:embed="rId3" name="arrow.wav"/>
                                        </p:tgtEl>
                                      </p:cMediaNode>
                                    </p:audio>
                                  </p:subTnLst>
                                </p:cTn>
                              </p:par>
                            </p:childTnLst>
                          </p:cTn>
                        </p:par>
                        <p:par>
                          <p:cTn id="46" fill="hold">
                            <p:stCondLst>
                              <p:cond delay="6500"/>
                            </p:stCondLst>
                            <p:childTnLst>
                              <p:par>
                                <p:cTn id="47" presetID="2" presetClass="entr" presetSubtype="12" fill="hold" grpId="0" nodeType="afterEffect">
                                  <p:stCondLst>
                                    <p:cond delay="50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arrow.wav"/>
                                        </p:tgtEl>
                                      </p:cMediaNode>
                                    </p:audio>
                                  </p:subTnLst>
                                </p:cTn>
                              </p:par>
                            </p:childTnLst>
                          </p:cTn>
                        </p:par>
                        <p:par>
                          <p:cTn id="51" fill="hold">
                            <p:stCondLst>
                              <p:cond delay="7500"/>
                            </p:stCondLst>
                            <p:childTnLst>
                              <p:par>
                                <p:cTn id="52" presetID="2" presetClass="entr" presetSubtype="12" fill="hold" grpId="0" nodeType="afterEffect">
                                  <p:stCondLst>
                                    <p:cond delay="50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additive="base">
                                        <p:cTn id="54"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
                                            <p:txEl>
                                              <p:pRg st="8" end="8"/>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2"/>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1143000"/>
          </a:xfrm>
        </p:spPr>
        <p:txBody>
          <a:bodyPr>
            <a:normAutofit fontScale="90000"/>
          </a:bodyPr>
          <a:lstStyle/>
          <a:p>
            <a:pPr algn="ctr"/>
            <a:r>
              <a:rPr lang="en-US" sz="4000" b="1" dirty="0">
                <a:latin typeface="Andalus" pitchFamily="18" charset="-78"/>
                <a:cs typeface="Andalus" pitchFamily="18" charset="-78"/>
              </a:rPr>
              <a:t>Current State of Bilateral trade between Indian &amp; Pakistan </a:t>
            </a:r>
            <a:br>
              <a:rPr lang="en-US" sz="5400" b="1" dirty="0">
                <a:latin typeface="Andalus" pitchFamily="18" charset="-78"/>
                <a:cs typeface="Andalus" pitchFamily="18" charset="-78"/>
              </a:rPr>
            </a:br>
            <a:endParaRPr lang="en-US" dirty="0"/>
          </a:p>
        </p:txBody>
      </p:sp>
      <p:sp>
        <p:nvSpPr>
          <p:cNvPr id="3" name="Content Placeholder 2"/>
          <p:cNvSpPr>
            <a:spLocks noGrp="1"/>
          </p:cNvSpPr>
          <p:nvPr>
            <p:ph idx="1"/>
          </p:nvPr>
        </p:nvSpPr>
        <p:spPr>
          <a:xfrm>
            <a:off x="381000" y="1981200"/>
            <a:ext cx="8229600" cy="4389120"/>
          </a:xfrm>
        </p:spPr>
        <p:txBody>
          <a:bodyPr>
            <a:normAutofit/>
          </a:bodyPr>
          <a:lstStyle/>
          <a:p>
            <a:pPr algn="just">
              <a:buNone/>
            </a:pPr>
            <a:r>
              <a:rPr lang="en-US" dirty="0"/>
              <a:t>   India and Pakistan have one of the world’s most restrictive trade regimes. Barriers to trade are complex, and particularly “thick” at the land border. These barriers can be divided into three different categories:</a:t>
            </a:r>
          </a:p>
          <a:p>
            <a:pPr algn="just">
              <a:buNone/>
            </a:pPr>
            <a:endParaRPr lang="en-US" sz="900" dirty="0"/>
          </a:p>
          <a:p>
            <a:pPr lvl="1">
              <a:buFont typeface="Wingdings" pitchFamily="2" charset="2"/>
              <a:buChar char="Ø"/>
            </a:pPr>
            <a:r>
              <a:rPr lang="en-US" dirty="0"/>
              <a:t>Tariff barriers.</a:t>
            </a:r>
          </a:p>
          <a:p>
            <a:pPr lvl="1">
              <a:buFont typeface="Wingdings" pitchFamily="2" charset="2"/>
              <a:buChar char="Ø"/>
            </a:pPr>
            <a:r>
              <a:rPr lang="en-US" dirty="0"/>
              <a:t>Non-tariff barriers—a bigger constraint to trade than tariff barriers.</a:t>
            </a:r>
          </a:p>
          <a:p>
            <a:pPr lvl="1">
              <a:buFont typeface="Wingdings" pitchFamily="2" charset="2"/>
              <a:buChar char="Ø"/>
            </a:pPr>
            <a:r>
              <a:rPr lang="en-US" dirty="0"/>
              <a:t>Trade logistics and connectivity—the biggest constraints to trade in South Asia.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 presetClass="entr" presetSubtype="4" fill="hold" nodeType="afterEffect">
                                  <p:stCondLst>
                                    <p:cond delay="10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arrow.wav"/>
                                        </p:tgtEl>
                                      </p:cMediaNode>
                                    </p:audio>
                                  </p:subTnLst>
                                </p:cTn>
                              </p:par>
                            </p:childTnLst>
                          </p:cTn>
                        </p:par>
                        <p:par>
                          <p:cTn id="15" fill="hold">
                            <p:stCondLst>
                              <p:cond delay="2000"/>
                            </p:stCondLst>
                            <p:childTnLst>
                              <p:par>
                                <p:cTn id="16" presetID="2" presetClass="entr" presetSubtype="4" fill="hold"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arrow.wav"/>
                                        </p:tgtEl>
                                      </p:cMediaNode>
                                    </p:audio>
                                  </p:subTnLst>
                                </p:cTn>
                              </p:par>
                            </p:childTnLst>
                          </p:cTn>
                        </p:par>
                        <p:par>
                          <p:cTn id="20" fill="hold">
                            <p:stCondLst>
                              <p:cond delay="3000"/>
                            </p:stCondLst>
                            <p:childTnLst>
                              <p:par>
                                <p:cTn id="21" presetID="2" presetClass="entr" presetSubtype="4" fill="hold"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arrow.wav"/>
                                        </p:tgtEl>
                                      </p:cMediaNode>
                                    </p:audio>
                                  </p:subTnLst>
                                </p:cTn>
                              </p:par>
                            </p:childTnLst>
                          </p:cTn>
                        </p:par>
                        <p:par>
                          <p:cTn id="25" fill="hold">
                            <p:stCondLst>
                              <p:cond delay="4000"/>
                            </p:stCondLst>
                            <p:childTnLst>
                              <p:par>
                                <p:cTn id="26" presetID="2" presetClass="entr" presetSubtype="4" fill="hold" nodeType="afterEffect">
                                  <p:stCondLst>
                                    <p:cond delay="5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2"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TotalTime>
  <Words>825</Words>
  <Application>Microsoft Office PowerPoint</Application>
  <PresentationFormat>On-screen Show (4:3)</PresentationFormat>
  <Paragraphs>60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Andalus</vt:lpstr>
      <vt:lpstr>Bodoni MT</vt:lpstr>
      <vt:lpstr>Calibri</vt:lpstr>
      <vt:lpstr>Constantia</vt:lpstr>
      <vt:lpstr>Wingdings</vt:lpstr>
      <vt:lpstr>Wingdings 2</vt:lpstr>
      <vt:lpstr>Flow</vt:lpstr>
      <vt:lpstr>PowerPoint Presentation</vt:lpstr>
      <vt:lpstr>Contents</vt:lpstr>
      <vt:lpstr>India Pakistan Chamber of Commerce and Industry – policy adopted by India </vt:lpstr>
      <vt:lpstr>India Pakistan Chamber of Commerce and Industry – policy adopted by India </vt:lpstr>
      <vt:lpstr>India Pakistan Chamber of Commerce and Industry – policy adopted by Pakistan.  </vt:lpstr>
      <vt:lpstr>Manufacturing Sector</vt:lpstr>
      <vt:lpstr>Non-manufacturing sector</vt:lpstr>
      <vt:lpstr>Non-manufacturing sector</vt:lpstr>
      <vt:lpstr>Current State of Bilateral trade between Indian &amp; Pakistan  </vt:lpstr>
      <vt:lpstr>POLICY  RECOMMENDATIONS  </vt:lpstr>
      <vt:lpstr>PowerPoint Presentation</vt:lpstr>
    </vt:vector>
  </TitlesOfParts>
  <Company>HomeUse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Avinash Oram</dc:creator>
  <cp:lastModifiedBy>OWNER</cp:lastModifiedBy>
  <cp:revision>38</cp:revision>
  <dcterms:created xsi:type="dcterms:W3CDTF">2014-10-11T11:41:35Z</dcterms:created>
  <dcterms:modified xsi:type="dcterms:W3CDTF">2025-01-20T17:09:39Z</dcterms:modified>
</cp:coreProperties>
</file>